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8"/>
  </p:notesMasterIdLst>
  <p:sldIdLst>
    <p:sldId id="256" r:id="rId5"/>
    <p:sldId id="257" r:id="rId6"/>
    <p:sldId id="264" r:id="rId7"/>
    <p:sldId id="265" r:id="rId8"/>
    <p:sldId id="259" r:id="rId9"/>
    <p:sldId id="268" r:id="rId10"/>
    <p:sldId id="266" r:id="rId11"/>
    <p:sldId id="267" r:id="rId12"/>
    <p:sldId id="260" r:id="rId13"/>
    <p:sldId id="269" r:id="rId14"/>
    <p:sldId id="261" r:id="rId15"/>
    <p:sldId id="270" r:id="rId16"/>
    <p:sldId id="271" r:id="rId1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AD81A9-F0A0-4C3A-BB4D-3641886281FA}" type="datetimeFigureOut">
              <a:rPr lang="nl-NL"/>
              <a:pPr>
                <a:defRPr/>
              </a:pPr>
              <a:t>15-11-2021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9B898C-7FE9-4D0D-B5B2-5DCC68BB9C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B898C-7FE9-4D0D-B5B2-5DCC68BB9CFE}" type="slidenum">
              <a:rPr lang="nl-NL" altLang="nl-NL" smtClean="0"/>
              <a:pPr>
                <a:defRPr/>
              </a:pPr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5249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2B8BBC-B464-4CFA-B768-3A323288F1F0}" type="slidenum">
              <a:rPr lang="nl-NL" altLang="nl-NL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nl-NL" altLang="nl-NL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1 w 717"/>
                <a:gd name="T1" fmla="*/ 845 h 845"/>
                <a:gd name="T2" fmla="*/ 741 w 717"/>
                <a:gd name="T3" fmla="*/ 821 h 845"/>
                <a:gd name="T4" fmla="*/ 598 w 717"/>
                <a:gd name="T5" fmla="*/ 605 h 845"/>
                <a:gd name="T6" fmla="*/ 418 w 717"/>
                <a:gd name="T7" fmla="*/ 396 h 845"/>
                <a:gd name="T8" fmla="*/ 23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1 w 717"/>
                <a:gd name="T15" fmla="*/ 198 h 845"/>
                <a:gd name="T16" fmla="*/ 412 w 717"/>
                <a:gd name="T17" fmla="*/ 408 h 845"/>
                <a:gd name="T18" fmla="*/ 592 w 717"/>
                <a:gd name="T19" fmla="*/ 623 h 845"/>
                <a:gd name="T20" fmla="*/ 741 w 717"/>
                <a:gd name="T21" fmla="*/ 845 h 845"/>
                <a:gd name="T22" fmla="*/ 74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9 w 407"/>
                <a:gd name="T1" fmla="*/ 414 h 414"/>
                <a:gd name="T2" fmla="*/ 419 w 407"/>
                <a:gd name="T3" fmla="*/ 396 h 414"/>
                <a:gd name="T4" fmla="*/ 23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8 w 407"/>
                <a:gd name="T13" fmla="*/ 204 h 414"/>
                <a:gd name="T14" fmla="*/ 419 w 407"/>
                <a:gd name="T15" fmla="*/ 414 h 414"/>
                <a:gd name="T16" fmla="*/ 41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0 w 586"/>
                <a:gd name="T1" fmla="*/ 0 h 599"/>
                <a:gd name="T2" fmla="*/ 592 w 586"/>
                <a:gd name="T3" fmla="*/ 0 h 599"/>
                <a:gd name="T4" fmla="*/ 419 w 586"/>
                <a:gd name="T5" fmla="*/ 132 h 599"/>
                <a:gd name="T6" fmla="*/ 26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9 w 586"/>
                <a:gd name="T17" fmla="*/ 282 h 599"/>
                <a:gd name="T18" fmla="*/ 425 w 586"/>
                <a:gd name="T19" fmla="*/ 138 h 599"/>
                <a:gd name="T20" fmla="*/ 610 w 586"/>
                <a:gd name="T21" fmla="*/ 0 h 599"/>
                <a:gd name="T22" fmla="*/ 61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1 w 269"/>
                <a:gd name="T1" fmla="*/ 0 h 252"/>
                <a:gd name="T2" fmla="*/ 26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1 w 269"/>
                <a:gd name="T15" fmla="*/ 0 h 252"/>
                <a:gd name="T16" fmla="*/ 28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8FBD3-9108-4AA7-B649-E47D9EC74B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742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5920D-FAEA-41EC-8351-34E9B60AA4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027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144D9-D4FC-47D6-B411-1FF627AB46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0740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98257-4A51-45F5-9BA5-E2894EC3F8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729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C7A29-5238-4538-B3C4-6060EA633F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875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EE04F-A0CC-4493-8AB1-B4BF4F1C10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397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DA042-5D3B-4C8D-904A-3110C2A0D9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2359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79AD-54DE-4B84-8E3F-A84AAD84B6E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615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93C3E-0C0E-48D6-8F67-C4E42FBDC9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805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74D2-5C61-4953-8182-8179E668149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881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ED7AA-FAE4-4A44-A17D-7C87585861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222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nl-NL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1 w 717"/>
                <a:gd name="T1" fmla="*/ 845 h 845"/>
                <a:gd name="T2" fmla="*/ 741 w 717"/>
                <a:gd name="T3" fmla="*/ 821 h 845"/>
                <a:gd name="T4" fmla="*/ 598 w 717"/>
                <a:gd name="T5" fmla="*/ 605 h 845"/>
                <a:gd name="T6" fmla="*/ 418 w 717"/>
                <a:gd name="T7" fmla="*/ 396 h 845"/>
                <a:gd name="T8" fmla="*/ 23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1 w 717"/>
                <a:gd name="T15" fmla="*/ 198 h 845"/>
                <a:gd name="T16" fmla="*/ 412 w 717"/>
                <a:gd name="T17" fmla="*/ 408 h 845"/>
                <a:gd name="T18" fmla="*/ 592 w 717"/>
                <a:gd name="T19" fmla="*/ 623 h 845"/>
                <a:gd name="T20" fmla="*/ 741 w 717"/>
                <a:gd name="T21" fmla="*/ 845 h 845"/>
                <a:gd name="T22" fmla="*/ 74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9 w 407"/>
                <a:gd name="T1" fmla="*/ 414 h 414"/>
                <a:gd name="T2" fmla="*/ 419 w 407"/>
                <a:gd name="T3" fmla="*/ 396 h 414"/>
                <a:gd name="T4" fmla="*/ 23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8 w 407"/>
                <a:gd name="T13" fmla="*/ 204 h 414"/>
                <a:gd name="T14" fmla="*/ 419 w 407"/>
                <a:gd name="T15" fmla="*/ 414 h 414"/>
                <a:gd name="T16" fmla="*/ 41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0 w 586"/>
                <a:gd name="T1" fmla="*/ 0 h 599"/>
                <a:gd name="T2" fmla="*/ 592 w 586"/>
                <a:gd name="T3" fmla="*/ 0 h 599"/>
                <a:gd name="T4" fmla="*/ 419 w 586"/>
                <a:gd name="T5" fmla="*/ 132 h 599"/>
                <a:gd name="T6" fmla="*/ 26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9 w 586"/>
                <a:gd name="T17" fmla="*/ 282 h 599"/>
                <a:gd name="T18" fmla="*/ 425 w 586"/>
                <a:gd name="T19" fmla="*/ 138 h 599"/>
                <a:gd name="T20" fmla="*/ 610 w 586"/>
                <a:gd name="T21" fmla="*/ 0 h 599"/>
                <a:gd name="T22" fmla="*/ 61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1 w 269"/>
                <a:gd name="T1" fmla="*/ 0 h 252"/>
                <a:gd name="T2" fmla="*/ 26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1 w 269"/>
                <a:gd name="T15" fmla="*/ 0 h 252"/>
                <a:gd name="T16" fmla="*/ 28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BCD7231-824B-4922-A884-47E887B0979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esoverhetgebit.nl/" TargetMode="External"/><Relationship Id="rId2" Type="http://schemas.openxmlformats.org/officeDocument/2006/relationships/hyperlink" Target="http://www.nmt.n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Opleiding tandartsassistent</a:t>
            </a:r>
          </a:p>
          <a:p>
            <a:pPr eaLnBrk="1" hangingPunct="1">
              <a:defRPr/>
            </a:pPr>
            <a:r>
              <a:rPr lang="nl-NL" dirty="0"/>
              <a:t>Noorderpoort</a:t>
            </a:r>
          </a:p>
          <a:p>
            <a:pPr eaLnBrk="1" hangingPunct="1">
              <a:defRPr/>
            </a:pPr>
            <a:r>
              <a:rPr lang="nl-NL" dirty="0"/>
              <a:t>Kerntaak 1 (Adm. Deel)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Tandheelkundige Administratie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Klikgebit &amp; Implantaten na machtiging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l-NL" sz="2400" dirty="0">
                <a:effectLst/>
              </a:rPr>
              <a:t>Voor implantaat gedragen protheses voor de onderkaak gaat een eigen bijdrage gelden van 10% van de kosten;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l-NL" sz="2400" dirty="0">
                <a:effectLst/>
              </a:rPr>
              <a:t>Voor een implantaat gedragen prothese op de bovenkaak gaat een eigen bijdrage gelden van 8% van de kosten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nl-NL" sz="2400" dirty="0">
              <a:effectLst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l-NL" sz="2800" dirty="0">
                <a:effectLst/>
              </a:rPr>
              <a:t>Vervangende prothese binnen 5 jaar (na machtiging via VECOZO)</a:t>
            </a: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endParaRPr lang="nl-NL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Tandheelkundige zorg in NL</a:t>
            </a:r>
          </a:p>
        </p:txBody>
      </p:sp>
    </p:spTree>
    <p:extLst>
      <p:ext uri="{BB962C8B-B14F-4D97-AF65-F5344CB8AC3E}">
        <p14:creationId xmlns:p14="http://schemas.microsoft.com/office/powerpoint/2010/main" val="2704925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Vastgesteld door de </a:t>
            </a:r>
            <a:r>
              <a:rPr lang="nl-NL" sz="2800" dirty="0" err="1"/>
              <a:t>NZa</a:t>
            </a:r>
            <a:r>
              <a:rPr lang="nl-NL" sz="2800" dirty="0"/>
              <a:t> i.o.m. vakorganisaties; KNMT, ANT en NVM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Nederlandse Zorgautoriteit</a:t>
            </a:r>
          </a:p>
          <a:p>
            <a:pPr lvl="4" eaLnBrk="1" hangingPunct="1">
              <a:lnSpc>
                <a:spcPct val="90000"/>
              </a:lnSpc>
              <a:defRPr/>
            </a:pPr>
            <a:endParaRPr lang="nl-NL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Afrondingsregels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Puntwaarde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Materiaal- en techniekkosten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Laboratoriumkosten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Uurtarief (U05) machtiging via VECOZO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WLZ (U25/U35)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8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800" dirty="0"/>
          </a:p>
          <a:p>
            <a:pPr eaLnBrk="1" hangingPunct="1">
              <a:lnSpc>
                <a:spcPct val="90000"/>
              </a:lnSpc>
              <a:defRPr/>
            </a:pPr>
            <a:endParaRPr lang="nl-NL" sz="2800" dirty="0"/>
          </a:p>
          <a:p>
            <a:pPr eaLnBrk="1" hangingPunct="1">
              <a:lnSpc>
                <a:spcPct val="90000"/>
              </a:lnSpc>
              <a:defRPr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/>
              <a:t>Tarievenstelsel voor de  Tandheelkundige zorg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8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Tarieven toegankelijk voor pati</a:t>
            </a:r>
            <a:r>
              <a:rPr lang="nl-NL" sz="2800" dirty="0">
                <a:cs typeface="Arial"/>
              </a:rPr>
              <a:t>ënt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sz="2800" dirty="0"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>
                <a:cs typeface="Arial"/>
              </a:rPr>
              <a:t>Verrichtingen transparant voor patiënt 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Uitspraak over kosten c.q. vergoeding?!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sz="2800" dirty="0"/>
          </a:p>
          <a:p>
            <a:pPr eaLnBrk="1" hangingPunct="1">
              <a:lnSpc>
                <a:spcPct val="90000"/>
              </a:lnSpc>
              <a:defRPr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/>
              <a:t>Tarievenstelsel voor de  Tandheelkundige zorg </a:t>
            </a:r>
          </a:p>
        </p:txBody>
      </p:sp>
    </p:spTree>
    <p:extLst>
      <p:ext uri="{BB962C8B-B14F-4D97-AF65-F5344CB8AC3E}">
        <p14:creationId xmlns:p14="http://schemas.microsoft.com/office/powerpoint/2010/main" val="880779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04056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Machtiging aanvragen via VECOZO en verwerken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Controle op verzekeringsrecht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Begroting maken en verwerken (verplicht vanaf € 250,00)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Een factuur maken en verwerken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dirty="0"/>
              <a:t>Factoring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Geschil factuur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/>
              <a:t>Nuttige websites:  </a:t>
            </a:r>
            <a:r>
              <a:rPr lang="nl-NL" sz="2000" dirty="0">
                <a:hlinkClick r:id="rId2"/>
              </a:rPr>
              <a:t>www.knmt.nl</a:t>
            </a:r>
            <a:endParaRPr lang="nl-NL" sz="20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nl-NL" sz="2000" dirty="0">
                <a:hlinkClick r:id="rId3"/>
              </a:rPr>
              <a:t>                               www.allesoverhetgebit.nl</a:t>
            </a:r>
            <a:endParaRPr lang="nl-NL" sz="20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nl-NL" sz="2800" dirty="0"/>
          </a:p>
          <a:p>
            <a:pPr eaLnBrk="1" hangingPunct="1">
              <a:lnSpc>
                <a:spcPct val="90000"/>
              </a:lnSpc>
              <a:defRPr/>
            </a:pPr>
            <a:endParaRPr lang="nl-NL" sz="2800" dirty="0"/>
          </a:p>
          <a:p>
            <a:pPr eaLnBrk="1" hangingPunct="1">
              <a:lnSpc>
                <a:spcPct val="90000"/>
              </a:lnSpc>
              <a:defRPr/>
            </a:pPr>
            <a:endParaRPr lang="nl-NL" sz="2800" dirty="0"/>
          </a:p>
          <a:p>
            <a:pPr eaLnBrk="1" hangingPunct="1">
              <a:lnSpc>
                <a:spcPct val="90000"/>
              </a:lnSpc>
              <a:defRPr/>
            </a:pPr>
            <a:endParaRPr lang="nl-NL" sz="2800" dirty="0"/>
          </a:p>
          <a:p>
            <a:pPr eaLnBrk="1" hangingPunct="1">
              <a:lnSpc>
                <a:spcPct val="90000"/>
              </a:lnSpc>
              <a:defRPr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/>
              <a:t>Tarievenstelsel voor de  Tandheelkundige zorg </a:t>
            </a:r>
          </a:p>
        </p:txBody>
      </p:sp>
    </p:spTree>
    <p:extLst>
      <p:ext uri="{BB962C8B-B14F-4D97-AF65-F5344CB8AC3E}">
        <p14:creationId xmlns:p14="http://schemas.microsoft.com/office/powerpoint/2010/main" val="115938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Taken van de tandartsassistent: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Voorraden controleert en beheert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Voorlichtingsmateriaal actueel houdt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Bestellingen plaatst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De post verwerkt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Kennis heeft van het Nederlands zorgstelsel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Begrotingen en facturen opstelt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Zorg draagt voor de financiële praktijkadministratie inclusief kassahandelingen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nl-NL" sz="2800" dirty="0">
              <a:latin typeface="Arial"/>
              <a:cs typeface="Arial"/>
            </a:endParaRPr>
          </a:p>
          <a:p>
            <a:pPr marL="1828800" lvl="4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l-NL" sz="1600" dirty="0">
                <a:latin typeface="Arial"/>
                <a:cs typeface="Arial"/>
              </a:rPr>
              <a:t>	</a:t>
            </a:r>
            <a:endParaRPr lang="nl-NL" sz="1600" dirty="0"/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Basisverzekering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Kinderen tot 18 jaar geen premie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Inkomensonafhankelijke nominale premie (werkgever)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Zorgtoeslag (belastingdienst)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Inkomensafhankelijke bijdrage 6,5%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Zelfstandigen geldt lager percentage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nl-NL" sz="2400" dirty="0">
              <a:effectLst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nl-NL" dirty="0">
              <a:effectLst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nl-NL" dirty="0"/>
            </a:br>
            <a:r>
              <a:rPr lang="nl-NL" dirty="0"/>
              <a:t>De Zorgverzekeringswet 2006</a:t>
            </a:r>
            <a:br>
              <a:rPr lang="nl-NL" dirty="0"/>
            </a:br>
            <a:r>
              <a:rPr lang="nl-NL" sz="3200" dirty="0"/>
              <a:t>het zorgstelsel </a:t>
            </a:r>
            <a:br>
              <a:rPr lang="nl-NL" sz="3200" dirty="0"/>
            </a:b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Restitutiepolis en naturapolis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Verrichtingen tandarts vergoed door zorgverzekeraar; ook al is er geen contract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Basispakket en de tandheelkundige zorg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Basisverzekering; eigen risico (verplicht   € 385,00 en vrijwillig) en eigen bijdrage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endParaRPr lang="nl-NL" sz="2400" dirty="0"/>
          </a:p>
          <a:p>
            <a:pPr eaLnBrk="1" hangingPunct="1">
              <a:lnSpc>
                <a:spcPct val="80000"/>
              </a:lnSpc>
              <a:defRPr/>
            </a:pPr>
            <a:endParaRPr lang="nl-NL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Zorgverzekering in NL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Consulten en diagnostiek (incl. intake)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Preventieve mondzorg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Anesthesie, restauraties, </a:t>
            </a:r>
            <a:r>
              <a:rPr lang="nl-NL" sz="2400" dirty="0" err="1"/>
              <a:t>sealants</a:t>
            </a:r>
            <a:r>
              <a:rPr lang="nl-NL" sz="2400" dirty="0"/>
              <a:t> en extracties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Wortelkanaalbehandelingen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Autotransplantatie (verplaatsen element)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Parodontale en (deels)prothetische behandelingen</a:t>
            </a:r>
            <a:endParaRPr lang="nl-NL" sz="2400" dirty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l-NL" sz="2400" dirty="0">
              <a:effectLst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000" dirty="0">
              <a:effectLst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302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/>
              <a:t>THK. Zorg voor jeugd tot 18 jaar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l-NL" sz="2000" dirty="0">
                <a:effectLst/>
              </a:rPr>
              <a:t>Het bijslijpen en/of behandelen van een melkelement (code M05)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r>
              <a:rPr lang="nl-NL" sz="2000" dirty="0">
                <a:effectLst/>
              </a:rPr>
              <a:t>Behandelingen buiten reguliere openingstijden worden vergoed als de klacht niet tot de volgende werkdag kan wachten.</a:t>
            </a:r>
          </a:p>
          <a:p>
            <a:pPr marL="0" indent="0">
              <a:buNone/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r>
              <a:rPr lang="nl-NL" sz="2000" dirty="0">
                <a:effectLst/>
              </a:rPr>
              <a:t>Orthodontie en uitwendig bleken </a:t>
            </a:r>
          </a:p>
          <a:p>
            <a:pPr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r>
              <a:rPr lang="nl-NL" sz="2000" dirty="0">
                <a:effectLst/>
              </a:rPr>
              <a:t>Kroon- en Brugwerk, implantaten en gedeeltelijke prothese</a:t>
            </a:r>
          </a:p>
          <a:p>
            <a:pPr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r>
              <a:rPr lang="nl-NL" sz="2000" dirty="0">
                <a:effectLst/>
              </a:rPr>
              <a:t>per 1 jan. 2020 behandelen witte vlekken op glazuur (code M20 &amp; M21) </a:t>
            </a:r>
          </a:p>
          <a:p>
            <a:pPr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endParaRPr lang="nl-NL" sz="2000" dirty="0">
              <a:effectLst/>
            </a:endParaRPr>
          </a:p>
          <a:p>
            <a:pPr>
              <a:defRPr/>
            </a:pPr>
            <a:r>
              <a:rPr lang="nl-NL" sz="2000" dirty="0">
                <a:effectLst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l-NL" sz="24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302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/>
              <a:t>Niet vergoed tot 18 jaar</a:t>
            </a:r>
          </a:p>
        </p:txBody>
      </p:sp>
    </p:spTree>
    <p:extLst>
      <p:ext uri="{BB962C8B-B14F-4D97-AF65-F5344CB8AC3E}">
        <p14:creationId xmlns:p14="http://schemas.microsoft.com/office/powerpoint/2010/main" val="45211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Vergoeding Orthodontie, kroon-en brugwerk afhankelijk polis en zorgverzekeraar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Aanvraag machtiging OPG en 3</a:t>
            </a:r>
            <a:r>
              <a:rPr lang="nl-NL" sz="2400" baseline="30000" dirty="0"/>
              <a:t>e</a:t>
            </a:r>
            <a:r>
              <a:rPr lang="nl-NL" sz="2400" dirty="0"/>
              <a:t> en 4</a:t>
            </a:r>
            <a:r>
              <a:rPr lang="nl-NL" sz="2400" baseline="30000" dirty="0"/>
              <a:t>e</a:t>
            </a:r>
            <a:r>
              <a:rPr lang="nl-NL" sz="2400" dirty="0"/>
              <a:t> fluoride-applicatie binnen 1 kalenderjaar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l-NL" sz="2400" dirty="0">
                <a:effectLst/>
              </a:rPr>
              <a:t>   Wie voor zijn 18e jaar een volledig frontelement verliest of bij wie een frontelement niet is aangelegd, kan die tot zijn 23e jaar laten vervangen met vergoeding vanuit de basisverzekering.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THK. Zorg voor jeugd tot 18 jaar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03569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nl-NL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400" dirty="0"/>
              <a:t>Uitneembare prothese voor de boven- en/of onderkaak (75 % vergoed)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400" dirty="0"/>
              <a:t>Uitneembare prothese voor de boven- en/of onderkaak op minimaal 2 implantaten (na machtiging)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400" dirty="0"/>
              <a:t>Reparatie en </a:t>
            </a:r>
            <a:r>
              <a:rPr lang="nl-NL" sz="2400" dirty="0" err="1"/>
              <a:t>rebasen</a:t>
            </a:r>
            <a:r>
              <a:rPr lang="nl-NL" sz="2400" dirty="0"/>
              <a:t> volledige prothese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400" dirty="0"/>
              <a:t>Chirurgische </a:t>
            </a:r>
            <a:r>
              <a:rPr lang="nl-NL" sz="2400" dirty="0" err="1"/>
              <a:t>thk</a:t>
            </a:r>
            <a:r>
              <a:rPr lang="nl-NL" sz="2400" dirty="0"/>
              <a:t>. hulp door een </a:t>
            </a:r>
            <a:r>
              <a:rPr lang="nl-NL" sz="2400" dirty="0" err="1"/>
              <a:t>geregistr</a:t>
            </a:r>
            <a:r>
              <a:rPr lang="nl-NL" sz="2400" dirty="0"/>
              <a:t>. Kaakchirurg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400" dirty="0"/>
              <a:t>Röntgenonderzoek voor </a:t>
            </a:r>
            <a:r>
              <a:rPr lang="nl-NL" sz="2400" dirty="0" err="1"/>
              <a:t>chir</a:t>
            </a:r>
            <a:r>
              <a:rPr lang="nl-NL" sz="2400" dirty="0"/>
              <a:t>. </a:t>
            </a:r>
            <a:r>
              <a:rPr lang="nl-NL" sz="2400" dirty="0" err="1"/>
              <a:t>thk</a:t>
            </a:r>
            <a:r>
              <a:rPr lang="nl-NL" sz="2400" dirty="0"/>
              <a:t>. hulp op verzoek van </a:t>
            </a:r>
            <a:r>
              <a:rPr lang="nl-NL" sz="2400" dirty="0" err="1"/>
              <a:t>geregistr</a:t>
            </a:r>
            <a:r>
              <a:rPr lang="nl-NL" sz="2400" dirty="0"/>
              <a:t>. kaakchirurg 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400" dirty="0"/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l-NL" sz="2400" dirty="0">
                <a:effectLst/>
              </a:rPr>
              <a:t>Voor implantaat gedragen protheses voor de onderkaak gaat een eigen bijdrage gelden van 10% van de kosten;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l-NL" sz="2400" dirty="0">
                <a:effectLst/>
              </a:rPr>
              <a:t>Voor een implantaat gedragen prothese op de bovenkaak gaat een eigen bijdrage gelden van 8% van de kosten</a:t>
            </a:r>
            <a:endParaRPr lang="nl-NL" sz="2400" dirty="0"/>
          </a:p>
          <a:p>
            <a:pPr eaLnBrk="1" hangingPunct="1">
              <a:lnSpc>
                <a:spcPct val="80000"/>
              </a:lnSpc>
              <a:defRPr/>
            </a:pPr>
            <a:endParaRPr lang="nl-NL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Wat valt er onder de basisverzekering vanaf 18 jaar</a:t>
            </a:r>
          </a:p>
        </p:txBody>
      </p:sp>
    </p:spTree>
    <p:extLst>
      <p:ext uri="{BB962C8B-B14F-4D97-AF65-F5344CB8AC3E}">
        <p14:creationId xmlns:p14="http://schemas.microsoft.com/office/powerpoint/2010/main" val="86879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Aanspraak op eigen bijdrage van € 385,00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400" dirty="0"/>
              <a:t>Geldt niet voor kinderen tot 18 jaar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800" dirty="0"/>
              <a:t>Afweging tandarts verwijdering M3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nl-NL" dirty="0"/>
              <a:t>Doorverwijzen of zelf uitvoeren ?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nl-NL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nl-NL" dirty="0">
                <a:effectLst/>
              </a:rPr>
              <a:t>chirurgische tandheelkundige hulp door een kaakchirurg en het daarbij horende röntgenonderzoek</a:t>
            </a:r>
            <a:endParaRPr lang="nl-NL" dirty="0"/>
          </a:p>
          <a:p>
            <a:pPr marL="914400" lvl="2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1600" dirty="0"/>
          </a:p>
          <a:p>
            <a:pPr lvl="4" eaLnBrk="1" hangingPunct="1">
              <a:lnSpc>
                <a:spcPct val="80000"/>
              </a:lnSpc>
              <a:defRPr/>
            </a:pPr>
            <a:endParaRPr lang="nl-NL" sz="28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8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sz="2000" dirty="0"/>
          </a:p>
          <a:p>
            <a:pPr eaLnBrk="1" hangingPunct="1">
              <a:lnSpc>
                <a:spcPct val="80000"/>
              </a:lnSpc>
              <a:defRPr/>
            </a:pP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Verwijzing Kaakchirurgie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F3FBB69887B44E8013FD2ECACCFA79" ma:contentTypeVersion="9" ma:contentTypeDescription="Een nieuw document maken." ma:contentTypeScope="" ma:versionID="1b45e85e7cf0b2f5d312764c80bb3b65">
  <xsd:schema xmlns:xsd="http://www.w3.org/2001/XMLSchema" xmlns:xs="http://www.w3.org/2001/XMLSchema" xmlns:p="http://schemas.microsoft.com/office/2006/metadata/properties" xmlns:ns2="06f2713d-9af9-4761-9453-5da2c7a8af77" xmlns:ns3="6f9cfc15-9b10-4cea-a82d-679a6651b6f9" targetNamespace="http://schemas.microsoft.com/office/2006/metadata/properties" ma:root="true" ma:fieldsID="47b3a998abfca38d00ccf5f3dbb36f9a" ns2:_="" ns3:_="">
    <xsd:import namespace="06f2713d-9af9-4761-9453-5da2c7a8af77"/>
    <xsd:import namespace="6f9cfc15-9b10-4cea-a82d-679a6651b6f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2713d-9af9-4761-9453-5da2c7a8af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cfc15-9b10-4cea-a82d-679a6651b6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16" nillable="true" ma:displayName="Afmeldingsstatus" ma:internalName="_x0024_Resources_x003a_core_x002c_Signoff_Status_x003b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f9cfc15-9b10-4cea-a82d-679a6651b6f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192B9C-BB1B-4ECE-89D9-34FBB3AA37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f2713d-9af9-4761-9453-5da2c7a8af77"/>
    <ds:schemaRef ds:uri="6f9cfc15-9b10-4cea-a82d-679a6651b6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CFB93A-E04E-417E-A856-A59A03991568}">
  <ds:schemaRefs>
    <ds:schemaRef ds:uri="06f2713d-9af9-4761-9453-5da2c7a8af7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f9cfc15-9b10-4cea-a82d-679a6651b6f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C4004E-FFB4-4176-99A5-3BC4F4E5E4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1048</TotalTime>
  <Words>593</Words>
  <Application>Microsoft Office PowerPoint</Application>
  <PresentationFormat>Diavoorstelling (4:3)</PresentationFormat>
  <Paragraphs>170</Paragraphs>
  <Slides>13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Globe</vt:lpstr>
      <vt:lpstr>Tandheelkundige Administratie</vt:lpstr>
      <vt:lpstr>Taken van de tandartsassistent:</vt:lpstr>
      <vt:lpstr> De Zorgverzekeringswet 2006 het zorgstelsel  </vt:lpstr>
      <vt:lpstr>Zorgverzekering in NL</vt:lpstr>
      <vt:lpstr>THK. Zorg voor jeugd tot 18 jaar</vt:lpstr>
      <vt:lpstr>Niet vergoed tot 18 jaar</vt:lpstr>
      <vt:lpstr>THK. Zorg voor jeugd tot 18 jaar</vt:lpstr>
      <vt:lpstr>Wat valt er onder de basisverzekering vanaf 18 jaar</vt:lpstr>
      <vt:lpstr>Verwijzing Kaakchirurgie </vt:lpstr>
      <vt:lpstr>Tandheelkundige zorg in NL</vt:lpstr>
      <vt:lpstr>Tarievenstelsel voor de  Tandheelkundige zorg </vt:lpstr>
      <vt:lpstr>Tarievenstelsel voor de  Tandheelkundige zorg </vt:lpstr>
      <vt:lpstr>Tarievenstelsel voor de  Tandheelkundige zorg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Protheses en frames</dc:title>
  <dc:creator>Maria</dc:creator>
  <cp:lastModifiedBy>Jacquelien Birza - Holthof</cp:lastModifiedBy>
  <cp:revision>47</cp:revision>
  <dcterms:created xsi:type="dcterms:W3CDTF">2010-12-01T17:37:10Z</dcterms:created>
  <dcterms:modified xsi:type="dcterms:W3CDTF">2021-11-15T13:14:19Z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0x010100ABF3FBB69887B44E8013FD2ECACCFA79</vt:lpwstr>
  </property>
</Properties>
</file>